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9"/>
  </p:notesMasterIdLst>
  <p:sldIdLst>
    <p:sldId id="256" r:id="rId2"/>
    <p:sldId id="273" r:id="rId3"/>
    <p:sldId id="258" r:id="rId4"/>
    <p:sldId id="283" r:id="rId5"/>
    <p:sldId id="284" r:id="rId6"/>
    <p:sldId id="262" r:id="rId7"/>
    <p:sldId id="264" r:id="rId8"/>
    <p:sldId id="278" r:id="rId9"/>
    <p:sldId id="263" r:id="rId10"/>
    <p:sldId id="260" r:id="rId11"/>
    <p:sldId id="274" r:id="rId12"/>
    <p:sldId id="279" r:id="rId13"/>
    <p:sldId id="280" r:id="rId14"/>
    <p:sldId id="281" r:id="rId15"/>
    <p:sldId id="282" r:id="rId16"/>
    <p:sldId id="276" r:id="rId17"/>
    <p:sldId id="27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6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5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044C6-8B4B-4B61-94DF-33AF6BFFFB7D}" type="datetimeFigureOut">
              <a:rPr lang="en-GB" smtClean="0"/>
              <a:t>13/03/2018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19FEB-4DF0-443F-BDB1-CE9AFCB2E7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42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34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08C-2536-4180-9B99-5964E7A1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6698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08C-2536-4180-9B99-5964E7A1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08C-2536-4180-9B99-5964E7A1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433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08C-2536-4180-9B99-5964E7A1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70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08C-2536-4180-9B99-5964E7A1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2513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08C-2536-4180-9B99-5964E7A1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52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08C-2536-4180-9B99-5964E7A1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80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08C-2536-4180-9B99-5964E7A1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514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08C-2536-4180-9B99-5964E7A1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17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4A08C-2536-4180-9B99-5964E7A1A9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401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4" descr="http://www.nerc.ac.uk/nerc/includes/themes/MasterSite/images/nerc-long-logo300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1" y="6355495"/>
            <a:ext cx="1593850" cy="365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6245018"/>
            <a:ext cx="1878067" cy="5869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293933"/>
            <a:ext cx="1878067" cy="48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8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euroskyrad.ne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fsf.nerc.ac.uk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fsf@nerc.ac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www.youtube.com/watch?v=AqVRAC7xyA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Image result for rainbow over edinburg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3575" y="-314325"/>
            <a:ext cx="11430000" cy="645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5432" y="84931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GB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GB" dirty="0" smtClean="0">
                <a:solidFill>
                  <a:schemeClr val="bg1">
                    <a:lumMod val="95000"/>
                  </a:schemeClr>
                </a:solidFill>
              </a:rPr>
              <a:t>NERC Field Spectroscopy Facility</a:t>
            </a:r>
            <a:endParaRPr lang="en-GB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12632" y="2578581"/>
            <a:ext cx="6858000" cy="1655762"/>
          </a:xfrm>
        </p:spPr>
        <p:txBody>
          <a:bodyPr/>
          <a:lstStyle/>
          <a:p>
            <a:r>
              <a:rPr lang="en-GB" dirty="0">
                <a:ea typeface="Verdana" panose="020B0604030504040204" pitchFamily="34" charset="0"/>
                <a:cs typeface="Verdana" panose="020B0604030504040204" pitchFamily="34" charset="0"/>
              </a:rPr>
              <a:t>@NERC_FSF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813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"/>
          <a:stretch/>
        </p:blipFill>
        <p:spPr>
          <a:xfrm>
            <a:off x="0" y="-34749"/>
            <a:ext cx="9144000" cy="62550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6601" y="154298"/>
            <a:ext cx="7886700" cy="1016967"/>
          </a:xfrm>
          <a:solidFill>
            <a:schemeClr val="bg1">
              <a:alpha val="63000"/>
            </a:schemeClr>
          </a:solidFill>
        </p:spPr>
        <p:txBody>
          <a:bodyPr/>
          <a:lstStyle/>
          <a:p>
            <a:pPr algn="ctr"/>
            <a:r>
              <a:rPr lang="en-GB" b="1" dirty="0" smtClean="0"/>
              <a:t>Field Spectroscopy In Research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6328" y="1360312"/>
            <a:ext cx="5391220" cy="4245058"/>
          </a:xfrm>
          <a:solidFill>
            <a:schemeClr val="bg1">
              <a:alpha val="79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Field Spectroscopy measures radiance, irradiance, reflectance or transmission properties of vegetation, soil, minerals and water in the natural environment. </a:t>
            </a:r>
          </a:p>
          <a:p>
            <a:endParaRPr lang="en-GB" dirty="0"/>
          </a:p>
          <a:p>
            <a:r>
              <a:rPr lang="en-GB" dirty="0" smtClean="0"/>
              <a:t>Our Users: </a:t>
            </a:r>
          </a:p>
          <a:p>
            <a:pPr lvl="1"/>
            <a:r>
              <a:rPr lang="en-GB" dirty="0" smtClean="0"/>
              <a:t>Earth observation</a:t>
            </a:r>
          </a:p>
          <a:p>
            <a:pPr lvl="1"/>
            <a:r>
              <a:rPr lang="en-GB" dirty="0" smtClean="0"/>
              <a:t>Plant science and ecology</a:t>
            </a:r>
          </a:p>
          <a:p>
            <a:pPr lvl="1"/>
            <a:r>
              <a:rPr lang="en-GB" dirty="0" smtClean="0"/>
              <a:t>Oceanography</a:t>
            </a:r>
          </a:p>
          <a:p>
            <a:pPr lvl="1"/>
            <a:r>
              <a:rPr lang="en-GB" dirty="0" smtClean="0"/>
              <a:t>Cryosphere science</a:t>
            </a:r>
          </a:p>
          <a:p>
            <a:pPr lvl="1"/>
            <a:r>
              <a:rPr lang="en-GB" dirty="0" smtClean="0"/>
              <a:t>Freshwater ecology</a:t>
            </a:r>
          </a:p>
          <a:p>
            <a:pPr lvl="1"/>
            <a:r>
              <a:rPr lang="en-GB" dirty="0" smtClean="0"/>
              <a:t>Geologists/Volcanologists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764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Field Spectroscopy for Airborne Hyperspectral Surveys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Ground Validation during sensor overflight</a:t>
            </a:r>
          </a:p>
          <a:p>
            <a:endParaRPr lang="en-GB" dirty="0" smtClean="0"/>
          </a:p>
          <a:p>
            <a:r>
              <a:rPr lang="en-GB" dirty="0" smtClean="0"/>
              <a:t>Vicarious calibration of images with ground reference targets</a:t>
            </a:r>
          </a:p>
          <a:p>
            <a:endParaRPr lang="en-GB" dirty="0"/>
          </a:p>
          <a:p>
            <a:r>
              <a:rPr lang="en-GB" dirty="0" smtClean="0"/>
              <a:t>Measurements of aerosol optical thickness for inputting into radiative transfer models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794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689"/>
            <a:ext cx="9516979" cy="6344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58150" cy="633495"/>
          </a:xfrm>
        </p:spPr>
        <p:txBody>
          <a:bodyPr>
            <a:noAutofit/>
          </a:bodyPr>
          <a:lstStyle/>
          <a:p>
            <a:r>
              <a:rPr lang="en-GB" sz="3600" dirty="0"/>
              <a:t>Ground Validation during sensor </a:t>
            </a:r>
            <a:r>
              <a:rPr lang="en-GB" sz="3600" dirty="0" smtClean="0"/>
              <a:t>overflight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31758"/>
            <a:ext cx="7886700" cy="474520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Taking measurements in the field </a:t>
            </a:r>
            <a:r>
              <a:rPr lang="en-GB" dirty="0"/>
              <a:t>d</a:t>
            </a:r>
            <a:r>
              <a:rPr lang="en-GB" dirty="0" smtClean="0"/>
              <a:t>uring sensor overflight:</a:t>
            </a:r>
          </a:p>
          <a:p>
            <a:r>
              <a:rPr lang="en-GB" dirty="0"/>
              <a:t>C</a:t>
            </a:r>
            <a:r>
              <a:rPr lang="en-GB" dirty="0" smtClean="0"/>
              <a:t>onfirms </a:t>
            </a:r>
            <a:r>
              <a:rPr lang="en-GB" dirty="0"/>
              <a:t>the spectral reflectance of your target </a:t>
            </a:r>
            <a:r>
              <a:rPr lang="en-GB" dirty="0" smtClean="0"/>
              <a:t>(plant/soil/mineral/water/snow) of </a:t>
            </a:r>
            <a:r>
              <a:rPr lang="en-GB" dirty="0"/>
              <a:t>interest under the </a:t>
            </a:r>
            <a:r>
              <a:rPr lang="en-GB" dirty="0" smtClean="0"/>
              <a:t>same illumination conditions as your image. </a:t>
            </a:r>
          </a:p>
          <a:p>
            <a:r>
              <a:rPr lang="en-GB" dirty="0" smtClean="0"/>
              <a:t>Confirms the presence of your target of interest within a pixel. </a:t>
            </a:r>
            <a:endParaRPr lang="en-GB" dirty="0"/>
          </a:p>
          <a:p>
            <a:r>
              <a:rPr lang="en-GB" dirty="0" smtClean="0"/>
              <a:t>Calibrates your image to absolute reflectance or units of radiance, allowing comparison between images.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03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094"/>
            <a:ext cx="7886700" cy="1325563"/>
          </a:xfrm>
        </p:spPr>
        <p:txBody>
          <a:bodyPr>
            <a:noAutofit/>
          </a:bodyPr>
          <a:lstStyle/>
          <a:p>
            <a:r>
              <a:rPr lang="en-GB" sz="3200" dirty="0"/>
              <a:t>Vicarious calibration of images with ground reference </a:t>
            </a:r>
            <a:r>
              <a:rPr lang="en-GB" sz="3200" dirty="0" smtClean="0"/>
              <a:t>targets: </a:t>
            </a:r>
            <a:r>
              <a:rPr lang="en-GB" sz="3200" dirty="0"/>
              <a:t>Empirical line </a:t>
            </a:r>
            <a:r>
              <a:rPr lang="en-GB" sz="3200" dirty="0" smtClean="0"/>
              <a:t>method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4" y="3439345"/>
            <a:ext cx="3750845" cy="2813134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4" t="13378"/>
          <a:stretch/>
        </p:blipFill>
        <p:spPr>
          <a:xfrm>
            <a:off x="541874" y="1271508"/>
            <a:ext cx="3762299" cy="23949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28650" y="1271508"/>
            <a:ext cx="725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Setup</a:t>
            </a:r>
          </a:p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78730" y="3712934"/>
            <a:ext cx="372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Measure reflectance during overflight</a:t>
            </a:r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753" y="1920963"/>
            <a:ext cx="2587500" cy="36321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37753" y="1222696"/>
            <a:ext cx="2714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3x reflectance calibration points within your image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659791" y="5525354"/>
            <a:ext cx="305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© Gary Llewellyn, ARF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07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Measurements of aerosol optical thickness for inputting into radiative transfer models</a:t>
            </a:r>
            <a:br>
              <a:rPr lang="en-GB" sz="3200" dirty="0"/>
            </a:br>
            <a:endParaRPr lang="en-GB" sz="32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592787"/>
            <a:ext cx="5411120" cy="40583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39770" y="1547250"/>
            <a:ext cx="256777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Five filters that correspond to different atmospheric aerosol.</a:t>
            </a:r>
          </a:p>
          <a:p>
            <a:endParaRPr lang="en-GB" dirty="0"/>
          </a:p>
          <a:p>
            <a:r>
              <a:rPr lang="en-GB" dirty="0" smtClean="0"/>
              <a:t>Point them at the sun during overflight to gather information on aerosol optical thickness during image collection. </a:t>
            </a:r>
          </a:p>
          <a:p>
            <a:endParaRPr lang="en-GB" dirty="0" smtClean="0"/>
          </a:p>
          <a:p>
            <a:r>
              <a:rPr lang="en-GB" dirty="0" smtClean="0"/>
              <a:t>This information can then be input into radiative transfer models such as 6S and MODTRAN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5480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4446"/>
          </a:xfrm>
        </p:spPr>
        <p:txBody>
          <a:bodyPr>
            <a:normAutofit/>
          </a:bodyPr>
          <a:lstStyle/>
          <a:p>
            <a:r>
              <a:rPr lang="en-GB" sz="3200" dirty="0" smtClean="0"/>
              <a:t>Automatic Tracking </a:t>
            </a:r>
            <a:r>
              <a:rPr lang="en-GB" sz="3200" dirty="0" err="1" smtClean="0"/>
              <a:t>Sunphotometer</a:t>
            </a:r>
            <a:r>
              <a:rPr lang="en-GB" sz="3200" dirty="0" smtClean="0"/>
              <a:t> Networks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2696"/>
            <a:ext cx="7886700" cy="4984267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Networks of constantly tracking sunphotometers provide aerosol optical thickness data at an almost global coverage (great if your flight is near one):</a:t>
            </a:r>
          </a:p>
          <a:p>
            <a:r>
              <a:rPr lang="en-GB" dirty="0" err="1" smtClean="0"/>
              <a:t>Aeronet</a:t>
            </a:r>
            <a:r>
              <a:rPr lang="en-GB" dirty="0" smtClean="0"/>
              <a:t> (www.aeronet.gsfc.nasa.gov) </a:t>
            </a:r>
          </a:p>
          <a:p>
            <a:r>
              <a:rPr lang="en-GB" dirty="0" smtClean="0"/>
              <a:t>ESR (</a:t>
            </a:r>
            <a:r>
              <a:rPr lang="en-GB" dirty="0" smtClean="0">
                <a:hlinkClick r:id="rId2"/>
              </a:rPr>
              <a:t>www.euroskyrad.net</a:t>
            </a:r>
            <a:r>
              <a:rPr lang="en-GB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Map of the world or region of the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453" y="3620264"/>
            <a:ext cx="4511841" cy="2262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88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3350"/>
            <a:ext cx="7886700" cy="1325563"/>
          </a:xfrm>
        </p:spPr>
        <p:txBody>
          <a:bodyPr/>
          <a:lstStyle/>
          <a:p>
            <a:r>
              <a:rPr lang="en-GB" dirty="0" smtClean="0"/>
              <a:t>So, how do I get my hands on a spectroradiometer?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66899"/>
            <a:ext cx="7886700" cy="43116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</a:t>
            </a:r>
            <a:r>
              <a:rPr lang="en-GB" dirty="0">
                <a:hlinkClick r:id="rId2"/>
              </a:rPr>
              <a:t>://fsf.nerc.ac.uk</a:t>
            </a:r>
            <a:r>
              <a:rPr lang="en-GB" dirty="0" smtClean="0">
                <a:hlinkClick r:id="rId2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Application Deadlines: </a:t>
            </a:r>
          </a:p>
          <a:p>
            <a:endParaRPr lang="en-GB" dirty="0" smtClean="0"/>
          </a:p>
          <a:p>
            <a:r>
              <a:rPr lang="en-GB" b="1" dirty="0" smtClean="0"/>
              <a:t>1st </a:t>
            </a:r>
            <a:r>
              <a:rPr lang="en-GB" b="1" dirty="0"/>
              <a:t>November</a:t>
            </a:r>
            <a:r>
              <a:rPr lang="en-GB" dirty="0"/>
              <a:t>: Summer Period Applications - Loans from March to September</a:t>
            </a:r>
          </a:p>
          <a:p>
            <a:r>
              <a:rPr lang="en-GB" b="1" dirty="0"/>
              <a:t>1st June</a:t>
            </a:r>
            <a:r>
              <a:rPr lang="en-GB" dirty="0"/>
              <a:t>: Winter Period Applications - Loans from October to </a:t>
            </a:r>
            <a:r>
              <a:rPr lang="en-GB" dirty="0" smtClean="0"/>
              <a:t>February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89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5893"/>
            <a:ext cx="7886700" cy="1325563"/>
          </a:xfrm>
        </p:spPr>
        <p:txBody>
          <a:bodyPr/>
          <a:lstStyle/>
          <a:p>
            <a:pPr algn="ctr"/>
            <a:r>
              <a:rPr lang="en-GB" dirty="0" smtClean="0"/>
              <a:t>Our workshop: </a:t>
            </a:r>
            <a:br>
              <a:rPr lang="en-GB" dirty="0" smtClean="0"/>
            </a:br>
            <a:r>
              <a:rPr lang="en-GB" dirty="0" smtClean="0"/>
              <a:t>30</a:t>
            </a:r>
            <a:r>
              <a:rPr lang="en-GB" baseline="30000" dirty="0" smtClean="0"/>
              <a:t>th</a:t>
            </a:r>
            <a:r>
              <a:rPr lang="en-GB" dirty="0" smtClean="0"/>
              <a:t> April – 2</a:t>
            </a:r>
            <a:r>
              <a:rPr lang="en-GB" baseline="30000" dirty="0" smtClean="0"/>
              <a:t>nd</a:t>
            </a:r>
            <a:r>
              <a:rPr lang="en-GB" dirty="0" smtClean="0"/>
              <a:t> May 2018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600"/>
            <a:ext cx="7886700" cy="4424363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Learn more about field spectroscopy, </a:t>
            </a:r>
            <a:r>
              <a:rPr lang="en-GB" dirty="0"/>
              <a:t>the equipment, and what you are measuring with it</a:t>
            </a:r>
          </a:p>
          <a:p>
            <a:r>
              <a:rPr lang="en-GB" dirty="0" smtClean="0"/>
              <a:t>Get more hands on experience using our instruments and processing data</a:t>
            </a:r>
          </a:p>
          <a:p>
            <a:r>
              <a:rPr lang="en-GB" dirty="0" smtClean="0"/>
              <a:t>Gain more understanding in Learn about scaling field data to UAV, airborne and satellite imagery</a:t>
            </a:r>
          </a:p>
          <a:p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In Edinburgh! </a:t>
            </a:r>
            <a:endParaRPr lang="en-GB" sz="2200" dirty="0"/>
          </a:p>
          <a:p>
            <a:pPr marL="0" indent="0" algn="ctr">
              <a:buNone/>
            </a:pPr>
            <a:r>
              <a:rPr lang="en-GB" b="1" dirty="0" smtClean="0"/>
              <a:t>Free</a:t>
            </a:r>
            <a:r>
              <a:rPr lang="en-GB" dirty="0" smtClean="0"/>
              <a:t> to attend for UK PhD students/academics</a:t>
            </a:r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dirty="0" smtClean="0"/>
              <a:t>To </a:t>
            </a:r>
            <a:r>
              <a:rPr lang="en-GB" dirty="0"/>
              <a:t>a</a:t>
            </a:r>
            <a:r>
              <a:rPr lang="en-GB" dirty="0" smtClean="0"/>
              <a:t>pply email </a:t>
            </a:r>
            <a:r>
              <a:rPr lang="en-GB" dirty="0" smtClean="0">
                <a:hlinkClick r:id="rId2"/>
              </a:rPr>
              <a:t>fsf@nerc.ac.uk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16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9935"/>
            <a:ext cx="7886700" cy="1325563"/>
          </a:xfrm>
        </p:spPr>
        <p:txBody>
          <a:bodyPr/>
          <a:lstStyle/>
          <a:p>
            <a:r>
              <a:rPr lang="en-GB" dirty="0" smtClean="0"/>
              <a:t>Who We Are…</a:t>
            </a:r>
            <a:br>
              <a:rPr lang="en-GB" dirty="0" smtClean="0"/>
            </a:br>
            <a:endParaRPr lang="en-GB" dirty="0"/>
          </a:p>
        </p:txBody>
      </p:sp>
      <p:pic>
        <p:nvPicPr>
          <p:cNvPr id="1030" name="Picture 6" descr="[mw_rm.jpg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056" y="1022562"/>
            <a:ext cx="2339888" cy="155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938244" y="2590661"/>
            <a:ext cx="32675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Prof.</a:t>
            </a:r>
            <a:r>
              <a:rPr lang="en-GB" dirty="0"/>
              <a:t> Mathew </a:t>
            </a:r>
            <a:r>
              <a:rPr lang="en-GB" dirty="0" err="1"/>
              <a:t>Willaims</a:t>
            </a:r>
            <a:r>
              <a:rPr lang="en-GB" dirty="0"/>
              <a:t>, Director.</a:t>
            </a: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22736" y="5507317"/>
            <a:ext cx="3692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Chris MacLellan, Equipment Manager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28650" y="5506782"/>
            <a:ext cx="3429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Andrew Gray, Operations Manager</a:t>
            </a:r>
            <a:endParaRPr lang="en-GB" dirty="0"/>
          </a:p>
        </p:txBody>
      </p:sp>
      <p:pic>
        <p:nvPicPr>
          <p:cNvPr id="1026" name="Picture 2" descr="https://lh3.googleusercontent.com/flGjqs143Ng97N3LnSxdEQm65pKIL595PGkf9BGoeRc5sX3FDLMw6KiCx_NtSxL_p5Gbo3FVc35A5bYyy_kJT9RmgDWa_12cZ-WLm10hDAVbb5NaRW2k9y6wS0G7QSF9Ea-DfPXjZ4QxuGliEwY1NimR7Sufh8ndHED8izgqkaXXLFfkkpX9qLx_PRZZAXr6jB4D404bSO5bGTy3U5KUuU_sbrL5iy3paZkDJ-_jlNxK6LgGiZX6TQlldYAOR1KET0u3ROT0Ap9c-CUlT4LkKa1oB_BUHlS6eYk9j7_E-VZ6cJAb5I6XcPrzmza4eED12c9B0BMjwPaJhtqOZr7b7wRnYg4Rn1w16qvI07ec7-KzrQjNCMliKy2SumDXzJwEYX633sY5Uzo2rYrRH_8ywfyxHCu9VEfwHcdGYiKlGAeo9Cg70ysckqwALQ6-pzGfMgAFpHDcnuVsnNCCvLvdZ0KblDLs5vlcRFCU8riSXEbvsyTxCprZBaPBfV_Fe3OXfyiibK9rTUla-3t8zthF8bwKW05J1Ze2r-HFokduRHwiSoYCOTtPJwRbffm10ANiz6uIXSoms2NDJz5azMnvKZ_gs23wSyx-5Y0mCeQ=w927-h695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72236"/>
            <a:ext cx="3230286" cy="2421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7" r="21926" b="9357"/>
          <a:stretch/>
        </p:blipFill>
        <p:spPr>
          <a:xfrm>
            <a:off x="4991450" y="2891528"/>
            <a:ext cx="3263317" cy="261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4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146051"/>
            <a:ext cx="8601074" cy="1325563"/>
          </a:xfrm>
        </p:spPr>
        <p:txBody>
          <a:bodyPr/>
          <a:lstStyle/>
          <a:p>
            <a:r>
              <a:rPr lang="en-GB" dirty="0" smtClean="0"/>
              <a:t>The NERC Field Spectroscopy Facility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71614"/>
            <a:ext cx="7886700" cy="4705349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Host, maintain, calibrate and loan out a pool of field spectroradiometers, sunphotometers and underwater equipment. </a:t>
            </a:r>
          </a:p>
          <a:p>
            <a:r>
              <a:rPr lang="en-GB" dirty="0" smtClean="0"/>
              <a:t>Train our users to collect the highest possible quality data for their intended research question. </a:t>
            </a:r>
          </a:p>
          <a:p>
            <a:r>
              <a:rPr lang="en-GB" dirty="0" smtClean="0"/>
              <a:t>Calibration/characterisation/inter-comparison capabilities for earth observation sensors. Portable and laboratory.</a:t>
            </a:r>
          </a:p>
          <a:p>
            <a:pPr lvl="1"/>
            <a:r>
              <a:rPr lang="en-GB" dirty="0" smtClean="0"/>
              <a:t>E.g. Characterise ARF’s hyperspectral camera. </a:t>
            </a:r>
          </a:p>
          <a:p>
            <a:r>
              <a:rPr lang="en-GB" dirty="0" smtClean="0"/>
              <a:t>Develop instrumentation to meet new demands within NERC and NCEO science.</a:t>
            </a:r>
          </a:p>
        </p:txBody>
      </p:sp>
    </p:spTree>
    <p:extLst>
      <p:ext uri="{BB962C8B-B14F-4D97-AF65-F5344CB8AC3E}">
        <p14:creationId xmlns:p14="http://schemas.microsoft.com/office/powerpoint/2010/main" val="41565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6899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Conceptual model of reflectance for EO: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888" y="1944815"/>
            <a:ext cx="2417718" cy="164997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1050" dirty="0"/>
              <a:t>It is often assumed* that the conical reflected component is the same across the field of view of the sensor and so for EO purposes, we simplify this model to HDRF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B2B2B2"/>
              </a:clrFrom>
              <a:clrTo>
                <a:srgbClr val="B2B2B2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4043" y="2125018"/>
            <a:ext cx="2501225" cy="13122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25648" y="1790892"/>
            <a:ext cx="28011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Hemispherical-Conical Reflectance Factor</a:t>
            </a:r>
            <a:r>
              <a:rPr lang="en-GB" sz="1350" dirty="0"/>
              <a:t>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888" y="3570228"/>
            <a:ext cx="2417718" cy="1660481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759710" y="2241399"/>
            <a:ext cx="2050075" cy="3635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7" name="TextBox 16"/>
          <p:cNvSpPr txBox="1"/>
          <p:nvPr/>
        </p:nvSpPr>
        <p:spPr>
          <a:xfrm>
            <a:off x="5943004" y="1686757"/>
            <a:ext cx="2759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Hemispherical-Directional Reflectance Factor</a:t>
            </a:r>
          </a:p>
          <a:p>
            <a:pPr algn="ctr"/>
            <a:endParaRPr lang="en-GB" sz="12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3607" y="2090971"/>
            <a:ext cx="2541023" cy="13331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18455" y="3494366"/>
            <a:ext cx="55976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HCRF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911813" y="3447151"/>
            <a:ext cx="57259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HDRF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4043" y="5664142"/>
            <a:ext cx="158088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err="1"/>
              <a:t>Schaepman-Strub</a:t>
            </a:r>
            <a:r>
              <a:rPr lang="en-GB" sz="1050" dirty="0"/>
              <a:t> (2006)</a:t>
            </a:r>
            <a:r>
              <a:rPr lang="en-GB" sz="1350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79865" y="5710308"/>
            <a:ext cx="83548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/>
              <a:t>*incorrectly</a:t>
            </a:r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133459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27409"/>
            <a:ext cx="7886700" cy="994172"/>
          </a:xfrm>
        </p:spPr>
        <p:txBody>
          <a:bodyPr/>
          <a:lstStyle/>
          <a:p>
            <a:r>
              <a:rPr lang="en-GB" dirty="0" smtClean="0"/>
              <a:t>Measuring Reflectance: HDRF</a:t>
            </a:r>
            <a:endParaRPr lang="en-GB" dirty="0"/>
          </a:p>
        </p:txBody>
      </p:sp>
      <p:pic>
        <p:nvPicPr>
          <p:cNvPr id="10" name="Picture 6" descr="Picture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691670"/>
            <a:ext cx="4883474" cy="326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00320" y="1691670"/>
            <a:ext cx="27709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ea typeface="ＭＳ Ｐゴシック" pitchFamily="34" charset="-128"/>
              </a:rPr>
              <a:t>GRASS </a:t>
            </a:r>
            <a:r>
              <a:rPr lang="en-GB" sz="1350" dirty="0" err="1">
                <a:ea typeface="ＭＳ Ｐゴシック" pitchFamily="34" charset="-128"/>
              </a:rPr>
              <a:t>Gonio</a:t>
            </a:r>
            <a:r>
              <a:rPr lang="en-GB" sz="1350" dirty="0">
                <a:ea typeface="ＭＳ Ｐゴシック" pitchFamily="34" charset="-128"/>
              </a:rPr>
              <a:t> Radiometric Spectrometer System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ea typeface="ＭＳ Ｐゴシック" pitchFamily="34" charset="-128"/>
              </a:rPr>
              <a:t>Has been deployed to Antarctica twice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ea typeface="ＭＳ Ｐゴシック" pitchFamily="34" charset="-128"/>
              </a:rPr>
              <a:t>Adjustable zenith and azimuth measurement angles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ea typeface="ＭＳ Ｐゴシック" pitchFamily="34" charset="-128"/>
              </a:rPr>
              <a:t>Fibre optics based, feeding through a multiplexer to a spectroradiometer (400-1,750 nm)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ea typeface="ＭＳ Ｐゴシック" pitchFamily="34" charset="-128"/>
              </a:rPr>
              <a:t>Very rapid measurement (~30min per hemisphere!)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>
              <a:ea typeface="ＭＳ Ｐゴシック" pitchFamily="34" charset="-128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>
                <a:ea typeface="ＭＳ Ｐゴシック" pitchFamily="34" charset="-128"/>
              </a:rPr>
              <a:t>Not very practical for most EO ground validation. </a:t>
            </a:r>
          </a:p>
          <a:p>
            <a:endParaRPr lang="en-GB" sz="1350" dirty="0"/>
          </a:p>
        </p:txBody>
      </p:sp>
    </p:spTree>
    <p:extLst>
      <p:ext uri="{BB962C8B-B14F-4D97-AF65-F5344CB8AC3E}">
        <p14:creationId xmlns:p14="http://schemas.microsoft.com/office/powerpoint/2010/main" val="37966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3334"/>
            <a:ext cx="7886700" cy="7159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Our Instruments: Spectroradiometers </a:t>
            </a:r>
            <a:endParaRPr lang="en-GB" sz="4000" dirty="0"/>
          </a:p>
        </p:txBody>
      </p:sp>
      <p:pic>
        <p:nvPicPr>
          <p:cNvPr id="2054" name="Picture 6" descr="http://fsf.nerc.ac.uk/img/ft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533" y="3776088"/>
            <a:ext cx="3102817" cy="232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30421" y="909411"/>
            <a:ext cx="18008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SVC 1024i </a:t>
            </a:r>
          </a:p>
          <a:p>
            <a:r>
              <a:rPr lang="en-GB" dirty="0"/>
              <a:t>(</a:t>
            </a:r>
            <a:r>
              <a:rPr lang="en-GB" dirty="0" smtClean="0"/>
              <a:t>350 </a:t>
            </a:r>
            <a:r>
              <a:rPr lang="en-GB" dirty="0"/>
              <a:t>– 2500 nm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28650" y="1415357"/>
            <a:ext cx="3082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ASD </a:t>
            </a:r>
            <a:r>
              <a:rPr lang="en-GB" dirty="0" err="1" smtClean="0"/>
              <a:t>FieldSpec</a:t>
            </a:r>
            <a:r>
              <a:rPr lang="en-GB" dirty="0" smtClean="0"/>
              <a:t> Pro </a:t>
            </a:r>
          </a:p>
          <a:p>
            <a:r>
              <a:rPr lang="en-GB" dirty="0" smtClean="0"/>
              <a:t>(350 – 2500 nm)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942238" y="3191313"/>
            <a:ext cx="26777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dirty="0" err="1">
                <a:solidFill>
                  <a:srgbClr val="000000"/>
                </a:solidFill>
                <a:latin typeface="Verdana" panose="020B0604030504040204" pitchFamily="34" charset="0"/>
              </a:rPr>
              <a:t>Midac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M4410</a:t>
            </a:r>
          </a:p>
          <a:p>
            <a:pPr algn="r"/>
            <a:r>
              <a:rPr lang="en-GB" sz="1600" dirty="0" smtClean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en-GB" sz="1600" dirty="0">
                <a:solidFill>
                  <a:srgbClr val="000000"/>
                </a:solidFill>
                <a:latin typeface="Verdana" panose="020B0604030504040204" pitchFamily="34" charset="0"/>
              </a:rPr>
              <a:t>FTIR spectrometer</a:t>
            </a:r>
            <a:endParaRPr lang="en-GB" sz="1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4" r="10564" b="4945"/>
          <a:stretch/>
        </p:blipFill>
        <p:spPr>
          <a:xfrm>
            <a:off x="3610235" y="952137"/>
            <a:ext cx="2920186" cy="2586942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4936" y="2735274"/>
            <a:ext cx="4041515" cy="269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5212"/>
            <a:ext cx="7886700" cy="85469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Our Instruments: Sun Photometers </a:t>
            </a:r>
            <a:endParaRPr lang="en-GB" sz="4000" dirty="0"/>
          </a:p>
        </p:txBody>
      </p:sp>
      <p:pic>
        <p:nvPicPr>
          <p:cNvPr id="2056" name="Picture 8" descr="http://fsf.nerc.ac.uk/img/mt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636376"/>
            <a:ext cx="1784935" cy="133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imel sunphotometer with mounting fram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2222396"/>
            <a:ext cx="2819400" cy="376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1710" y="1636376"/>
            <a:ext cx="23809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Solar Light Microtops II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sun photometers and ozone meters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1650" y="1508952"/>
            <a:ext cx="304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Cimel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 CE 318-2 auto-tracking </a:t>
            </a:r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  <a:hlinkClick r:id="rId4"/>
              </a:rPr>
              <a:t>sunphotometer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1026" name="Picture 2" descr="https://pbs.twimg.com/media/DQSlnvqWsAElcG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3206181"/>
            <a:ext cx="4165880" cy="2777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2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2146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Ground Targets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41" y="2095191"/>
            <a:ext cx="4203409" cy="315255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174458"/>
            <a:ext cx="3612048" cy="481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713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095" y="-104893"/>
            <a:ext cx="7886700" cy="1325563"/>
          </a:xfrm>
        </p:spPr>
        <p:txBody>
          <a:bodyPr/>
          <a:lstStyle/>
          <a:p>
            <a:r>
              <a:rPr lang="en-GB" dirty="0" smtClean="0"/>
              <a:t>Our Instruments: Underwater </a:t>
            </a:r>
            <a:endParaRPr lang="en-GB" dirty="0"/>
          </a:p>
        </p:txBody>
      </p:sp>
      <p:pic>
        <p:nvPicPr>
          <p:cNvPr id="2060" name="Picture 12" descr="Walz Diving-P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95" y="1727029"/>
            <a:ext cx="2704097" cy="20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6432" y="1096678"/>
            <a:ext cx="31448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>
                <a:solidFill>
                  <a:srgbClr val="000000"/>
                </a:solidFill>
                <a:latin typeface="Verdana" panose="020B0604030504040204" pitchFamily="34" charset="0"/>
              </a:rPr>
              <a:t>Walz</a:t>
            </a: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</a:rPr>
              <a:t> Diving-PAM Underwater </a:t>
            </a:r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Fluorimeter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  <p:pic>
        <p:nvPicPr>
          <p:cNvPr id="4098" name="Picture 2" descr="Wetlabs AC-S being deploy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078" y="1743009"/>
            <a:ext cx="2559717" cy="2144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64208" y="1067892"/>
            <a:ext cx="35242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err="1"/>
              <a:t>Wetlabs</a:t>
            </a:r>
            <a:r>
              <a:rPr lang="en-GB" dirty="0"/>
              <a:t> AC-S underwater </a:t>
            </a:r>
            <a:r>
              <a:rPr lang="en-GB" dirty="0" smtClean="0"/>
              <a:t>hyperspectral </a:t>
            </a:r>
            <a:r>
              <a:rPr lang="en-GB" dirty="0"/>
              <a:t>absorption</a:t>
            </a:r>
          </a:p>
        </p:txBody>
      </p:sp>
      <p:pic>
        <p:nvPicPr>
          <p:cNvPr id="2050" name="Picture 2" descr="https://pbs.twimg.com/media/DGy4sSQWAAAVgT7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376" y="3739123"/>
            <a:ext cx="3196139" cy="239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249445" y="5212897"/>
            <a:ext cx="2719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smtClean="0">
                <a:solidFill>
                  <a:srgbClr val="000000"/>
                </a:solidFill>
                <a:latin typeface="Verdana" panose="020B0604030504040204" pitchFamily="34" charset="0"/>
              </a:rPr>
              <a:t>Hyper OCR Hyperspectral Radiometers</a:t>
            </a:r>
            <a:endParaRPr lang="en-GB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4393</TotalTime>
  <Words>621</Words>
  <Application>Microsoft Office PowerPoint</Application>
  <PresentationFormat>On-screen Show (4:3)</PresentationFormat>
  <Paragraphs>97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ＭＳ Ｐゴシック</vt:lpstr>
      <vt:lpstr>Arial</vt:lpstr>
      <vt:lpstr>Calibri</vt:lpstr>
      <vt:lpstr>Calibri Light</vt:lpstr>
      <vt:lpstr>Verdana</vt:lpstr>
      <vt:lpstr>Office Theme</vt:lpstr>
      <vt:lpstr> NERC Field Spectroscopy Facility</vt:lpstr>
      <vt:lpstr>Who We Are… </vt:lpstr>
      <vt:lpstr>The NERC Field Spectroscopy Facility</vt:lpstr>
      <vt:lpstr>Conceptual model of reflectance for EO: </vt:lpstr>
      <vt:lpstr>Measuring Reflectance: HDRF</vt:lpstr>
      <vt:lpstr>Our Instruments: Spectroradiometers </vt:lpstr>
      <vt:lpstr>Our Instruments: Sun Photometers </vt:lpstr>
      <vt:lpstr>Ground Targets</vt:lpstr>
      <vt:lpstr>Our Instruments: Underwater </vt:lpstr>
      <vt:lpstr>Field Spectroscopy In Research</vt:lpstr>
      <vt:lpstr>Field Spectroscopy for Airborne Hyperspectral Surveys</vt:lpstr>
      <vt:lpstr>Ground Validation during sensor overflight</vt:lpstr>
      <vt:lpstr>Vicarious calibration of images with ground reference targets: Empirical line method </vt:lpstr>
      <vt:lpstr>Measurements of aerosol optical thickness for inputting into radiative transfer models </vt:lpstr>
      <vt:lpstr>Automatic Tracking Sunphotometer Networks</vt:lpstr>
      <vt:lpstr>So, how do I get my hands on a spectroradiometer?</vt:lpstr>
      <vt:lpstr>Our workshop:  30th April – 2nd May 2018</vt:lpstr>
    </vt:vector>
  </TitlesOfParts>
  <Company>University of Edinburgh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Practical</dc:title>
  <dc:creator>GRAY Andrew</dc:creator>
  <cp:lastModifiedBy>GRAY Andrew</cp:lastModifiedBy>
  <cp:revision>87</cp:revision>
  <dcterms:created xsi:type="dcterms:W3CDTF">2017-04-12T10:48:43Z</dcterms:created>
  <dcterms:modified xsi:type="dcterms:W3CDTF">2018-03-13T11:06:21Z</dcterms:modified>
</cp:coreProperties>
</file>